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9" r:id="rId3"/>
    <p:sldId id="260" r:id="rId4"/>
    <p:sldId id="261" r:id="rId5"/>
    <p:sldId id="262" r:id="rId6"/>
    <p:sldId id="263" r:id="rId7"/>
    <p:sldId id="271" r:id="rId8"/>
    <p:sldId id="265" r:id="rId9"/>
    <p:sldId id="267" r:id="rId10"/>
    <p:sldId id="266" r:id="rId11"/>
    <p:sldId id="268" r:id="rId12"/>
    <p:sldId id="273" r:id="rId13"/>
    <p:sldId id="270" r:id="rId14"/>
    <p:sldId id="274" r:id="rId15"/>
    <p:sldId id="276" r:id="rId16"/>
  </p:sldIdLst>
  <p:sldSz cx="9144000" cy="6858000" type="screen4x3"/>
  <p:notesSz cx="9296400" cy="701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08">
          <p15:clr>
            <a:srgbClr val="A4A3A4"/>
          </p15:clr>
        </p15:guide>
        <p15:guide id="2" pos="29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2C3A"/>
    <a:srgbClr val="6BC5BC"/>
    <a:srgbClr val="F5F5F5"/>
    <a:srgbClr val="E7E7E7"/>
    <a:srgbClr val="0F9193"/>
    <a:srgbClr val="1F497D"/>
    <a:srgbClr val="B1C0E5"/>
    <a:srgbClr val="000000"/>
    <a:srgbClr val="C4C4C4"/>
    <a:srgbClr val="06A9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17" autoAdjust="0"/>
    <p:restoredTop sz="79627" autoAdjust="0"/>
  </p:normalViewPr>
  <p:slideViewPr>
    <p:cSldViewPr snapToGrid="0" snapToObjects="1">
      <p:cViewPr varScale="1">
        <p:scale>
          <a:sx n="69" d="100"/>
          <a:sy n="69" d="100"/>
        </p:scale>
        <p:origin x="1896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9" d="100"/>
          <a:sy n="89" d="100"/>
        </p:scale>
        <p:origin x="-2304" y="-102"/>
      </p:cViewPr>
      <p:guideLst>
        <p:guide orient="horz" pos="2208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6347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3F6467C-32C0-3841-B225-BF3C7E6B3519}" type="datetimeFigureOut">
              <a:rPr lang="en-US" smtClean="0"/>
              <a:pPr/>
              <a:t>1/23/2017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258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6347" y="6658258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D901025A-72CB-7D48-8CFF-1D03665154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9623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png>
</file>

<file path=ppt/media/image7.gi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0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F29DD45D-E8B4-5B43-94C3-A78C1139D1BB}" type="datetimeFigureOut">
              <a:rPr lang="en-US" smtClean="0"/>
              <a:pPr/>
              <a:t>1/23/2017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95600" y="525463"/>
            <a:ext cx="3505200" cy="2628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29940"/>
            <a:ext cx="7437120" cy="31546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05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C4D747F-33EB-C24E-ADA1-8E307974F80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9989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895600" y="525463"/>
            <a:ext cx="3505200" cy="2628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Question to class: Guess how much that costs today for first class ticket price.?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4D747F-33EB-C24E-ADA1-8E307974F807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895600" y="525463"/>
            <a:ext cx="3505200" cy="2628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Notes: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Mention binoculars were locked up.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ship's owners, the White Star Line, boasted of the size and stamina of the largest passenger steamship built until that time.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Lifeboat drill was scheduled to take place on board the ship the very day the Titanic hit the iceberg, but was canceled by the captain.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impact with which the boat hit the iceberg popped heads off rivets, opening gashes in the hull.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Rivets made of iron that were not of the highest quality, and were not uniformly inserted, were used in the forward hull.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There was </a:t>
            </a:r>
            <a:r>
              <a:rPr lang="en-US" dirty="0" err="1"/>
              <a:t>Charpy</a:t>
            </a:r>
            <a:r>
              <a:rPr lang="en-US" dirty="0"/>
              <a:t> Impact Test conducted on a specimen of the hull steel of titanic to find out the brittleness of it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4D747F-33EB-C24E-ADA1-8E307974F807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895600" y="525463"/>
            <a:ext cx="3505200" cy="2628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Standard Regulation : 16 Lifeboats for ships above 10 K Tons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4D747F-33EB-C24E-ADA1-8E307974F807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895600" y="525463"/>
            <a:ext cx="3505200" cy="2628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1"/>
            <a:endParaRPr lang="en-US" dirty="0"/>
          </a:p>
          <a:p>
            <a:pPr lvl="1"/>
            <a:r>
              <a:rPr lang="en-US" dirty="0"/>
              <a:t>Hiring a respected and influential project manager who could help </a:t>
            </a:r>
            <a:r>
              <a:rPr lang="en-US" dirty="0" err="1"/>
              <a:t>Ismay</a:t>
            </a:r>
            <a:r>
              <a:rPr lang="en-US" dirty="0"/>
              <a:t> understand the impact of his decisions and dissuade him from negatively impacting the construction of the ship</a:t>
            </a:r>
          </a:p>
          <a:p>
            <a:pPr lvl="1"/>
            <a:r>
              <a:rPr lang="en-US" dirty="0"/>
              <a:t> Change control process would be driven by the project manager but informed by a committee with subject matter experts from all the potentially impacted teams</a:t>
            </a:r>
          </a:p>
          <a:p>
            <a:pPr lvl="1"/>
            <a:r>
              <a:rPr lang="en-US" dirty="0"/>
              <a:t> Ensure that the decision makers (</a:t>
            </a:r>
            <a:r>
              <a:rPr lang="en-US" dirty="0" err="1"/>
              <a:t>Ismay</a:t>
            </a:r>
            <a:r>
              <a:rPr lang="en-US" dirty="0"/>
              <a:t>) have all of the relevant information</a:t>
            </a:r>
          </a:p>
          <a:p>
            <a:pPr lvl="1"/>
            <a:r>
              <a:rPr lang="en-US" dirty="0"/>
              <a:t>Media’s perception</a:t>
            </a:r>
            <a:r>
              <a:rPr lang="en-US" baseline="0" dirty="0"/>
              <a:t> led to overconfidence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4D747F-33EB-C24E-ADA1-8E307974F807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oter Placeholder 16"/>
          <p:cNvSpPr txBox="1">
            <a:spLocks/>
          </p:cNvSpPr>
          <p:nvPr userDrawn="1"/>
        </p:nvSpPr>
        <p:spPr>
          <a:xfrm>
            <a:off x="228600" y="6492877"/>
            <a:ext cx="2895600" cy="212699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B9283C4-7226-4DB0-A927-301AB326C015}" type="datetime4">
              <a:rPr kumimoji="0" lang="en-US" sz="675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January 23, 2017</a:t>
            </a:fld>
            <a:endParaRPr kumimoji="0" lang="en-US" sz="675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18" name="Title 1"/>
          <p:cNvSpPr>
            <a:spLocks noGrp="1"/>
          </p:cNvSpPr>
          <p:nvPr>
            <p:ph type="ctrTitle"/>
          </p:nvPr>
        </p:nvSpPr>
        <p:spPr>
          <a:xfrm>
            <a:off x="685801" y="1395417"/>
            <a:ext cx="6400800" cy="1470025"/>
          </a:xfrm>
        </p:spPr>
        <p:txBody>
          <a:bodyPr/>
          <a:lstStyle>
            <a:lvl1pPr algn="l">
              <a:defRPr b="0" i="0">
                <a:solidFill>
                  <a:schemeClr val="bg1"/>
                </a:solidFill>
                <a:latin typeface="+mj-lt"/>
                <a:cs typeface="Gotham" pitchFamily="50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2865442"/>
            <a:ext cx="6400800" cy="1074107"/>
          </a:xfrm>
        </p:spPr>
        <p:txBody>
          <a:bodyPr/>
          <a:lstStyle>
            <a:lvl1pPr marL="0" indent="0" algn="l">
              <a:buNone/>
              <a:defRPr i="0" baseline="0">
                <a:solidFill>
                  <a:schemeClr val="accent5"/>
                </a:solidFill>
                <a:latin typeface="+mj-lt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939547"/>
            <a:ext cx="4152900" cy="366184"/>
          </a:xfrm>
        </p:spPr>
        <p:txBody>
          <a:bodyPr>
            <a:normAutofit/>
          </a:bodyPr>
          <a:lstStyle>
            <a:lvl1pPr algn="l">
              <a:buNone/>
              <a:defRPr sz="825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Presenter Name</a:t>
            </a:r>
          </a:p>
        </p:txBody>
      </p:sp>
    </p:spTree>
    <p:extLst>
      <p:ext uri="{BB962C8B-B14F-4D97-AF65-F5344CB8AC3E}">
        <p14:creationId xmlns:p14="http://schemas.microsoft.com/office/powerpoint/2010/main" val="2895696286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Grey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 txBox="1">
            <a:spLocks/>
          </p:cNvSpPr>
          <p:nvPr userDrawn="1"/>
        </p:nvSpPr>
        <p:spPr>
          <a:xfrm>
            <a:off x="3699268" y="5152374"/>
            <a:ext cx="2133600" cy="36512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900"/>
            </a:lvl1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675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685801" y="1395417"/>
            <a:ext cx="6400800" cy="1470025"/>
          </a:xfrm>
        </p:spPr>
        <p:txBody>
          <a:bodyPr/>
          <a:lstStyle>
            <a:lvl1pPr algn="l">
              <a:defRPr b="0" i="0">
                <a:solidFill>
                  <a:schemeClr val="tx1"/>
                </a:solidFill>
                <a:latin typeface="+mj-lt"/>
                <a:cs typeface="Gotham" pitchFamily="50" charset="0"/>
              </a:defRPr>
            </a:lvl1pPr>
          </a:lstStyle>
          <a:p>
            <a:r>
              <a:rPr lang="en-US" sz="3300" b="1" kern="1200" baseline="0" dirty="0">
                <a:solidFill>
                  <a:srgbClr val="000000"/>
                </a:solidFill>
                <a:latin typeface="+mj-lt"/>
              </a:rPr>
              <a:t>Click to edit Master title style</a:t>
            </a:r>
            <a:endParaRPr lang="en-US" dirty="0"/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2865442"/>
            <a:ext cx="6400800" cy="1074107"/>
          </a:xfrm>
        </p:spPr>
        <p:txBody>
          <a:bodyPr/>
          <a:lstStyle>
            <a:lvl1pPr marL="0" indent="0" algn="l">
              <a:buNone/>
              <a:defRPr i="0" baseline="0">
                <a:solidFill>
                  <a:schemeClr val="accent5"/>
                </a:solidFill>
                <a:latin typeface="+mj-lt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939547"/>
            <a:ext cx="4152900" cy="366184"/>
          </a:xfrm>
        </p:spPr>
        <p:txBody>
          <a:bodyPr>
            <a:normAutofit/>
          </a:bodyPr>
          <a:lstStyle>
            <a:lvl1pPr algn="l">
              <a:buNone/>
              <a:defRPr sz="825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Presenter Name</a:t>
            </a:r>
          </a:p>
        </p:txBody>
      </p:sp>
    </p:spTree>
    <p:extLst>
      <p:ext uri="{BB962C8B-B14F-4D97-AF65-F5344CB8AC3E}">
        <p14:creationId xmlns:p14="http://schemas.microsoft.com/office/powerpoint/2010/main" val="2895696286"/>
      </p:ext>
    </p:extLst>
  </p:cSld>
  <p:clrMapOvr>
    <a:masterClrMapping/>
  </p:clrMapOvr>
  <p:transition spd="med">
    <p:fade/>
  </p:transition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589886" y="6492876"/>
            <a:ext cx="4496714" cy="212698"/>
          </a:xfrm>
          <a:prstGeom prst="rect">
            <a:avLst/>
          </a:prstGeom>
        </p:spPr>
        <p:txBody>
          <a:bodyPr/>
          <a:lstStyle>
            <a:lvl1pPr algn="ctr">
              <a:defRPr sz="6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Team 4: Amy Siedlecki, Ram </a:t>
            </a:r>
            <a:r>
              <a:rPr lang="en-US" dirty="0" err="1"/>
              <a:t>Rajagopalan</a:t>
            </a:r>
            <a:r>
              <a:rPr lang="en-US" dirty="0"/>
              <a:t>, </a:t>
            </a:r>
            <a:r>
              <a:rPr lang="en-US" dirty="0" err="1"/>
              <a:t>Rik</a:t>
            </a:r>
            <a:r>
              <a:rPr lang="en-US" dirty="0"/>
              <a:t> Bhattacharya, Sri </a:t>
            </a:r>
            <a:r>
              <a:rPr lang="en-US" dirty="0" err="1"/>
              <a:t>Srinivasan</a:t>
            </a:r>
            <a:r>
              <a:rPr lang="en-US" dirty="0"/>
              <a:t>, and Ted Huang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2"/>
          </p:nvPr>
        </p:nvSpPr>
        <p:spPr>
          <a:xfrm>
            <a:off x="340190" y="1356785"/>
            <a:ext cx="8504728" cy="4769380"/>
          </a:xfrm>
        </p:spPr>
        <p:txBody>
          <a:bodyPr/>
          <a:lstStyle>
            <a:lvl1pPr>
              <a:buClr>
                <a:schemeClr val="accent5"/>
              </a:buClr>
              <a:buFont typeface="Arial" pitchFamily="34" charset="0"/>
              <a:buChar char="•"/>
              <a:defRPr>
                <a:solidFill>
                  <a:schemeClr val="tx1"/>
                </a:solidFill>
                <a:latin typeface="+mj-lt"/>
              </a:defRPr>
            </a:lvl1pPr>
            <a:lvl2pPr marL="345281" indent="-2381">
              <a:buClr>
                <a:schemeClr val="tx1"/>
              </a:buClr>
              <a:defRPr>
                <a:solidFill>
                  <a:schemeClr val="tx1"/>
                </a:solidFill>
                <a:latin typeface="+mj-lt"/>
              </a:defRPr>
            </a:lvl2pPr>
            <a:lvl3pPr marL="685800" indent="0">
              <a:buClr>
                <a:schemeClr val="tx1"/>
              </a:buClr>
              <a:defRPr>
                <a:solidFill>
                  <a:schemeClr val="tx1"/>
                </a:solidFill>
                <a:latin typeface="+mj-lt"/>
              </a:defRPr>
            </a:lvl3pPr>
            <a:lvl4pPr marL="1031081" indent="-2381">
              <a:buClr>
                <a:schemeClr val="tx1"/>
              </a:buClr>
              <a:defRPr>
                <a:solidFill>
                  <a:schemeClr val="tx1"/>
                </a:solidFill>
                <a:latin typeface="+mj-lt"/>
              </a:defRPr>
            </a:lvl4pPr>
            <a:lvl5pPr marL="1371600" indent="0">
              <a:buClr>
                <a:schemeClr val="tx1"/>
              </a:buClr>
              <a:defRPr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339725" y="127593"/>
            <a:ext cx="8505192" cy="566159"/>
          </a:xfr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none"/>
        </p:style>
        <p:txBody>
          <a:bodyPr anchor="ctr" anchorCtr="0">
            <a:noAutofit/>
          </a:bodyPr>
          <a:lstStyle>
            <a:lvl1pPr marL="0" indent="0">
              <a:buNone/>
              <a:defRPr sz="2400" b="1" i="0">
                <a:gradFill flip="none" rotWithShape="1">
                  <a:gsLst>
                    <a:gs pos="30000">
                      <a:schemeClr val="tx1">
                        <a:lumMod val="85000"/>
                        <a:lumOff val="15000"/>
                      </a:schemeClr>
                    </a:gs>
                    <a:gs pos="30000">
                      <a:schemeClr val="tx1">
                        <a:lumMod val="75000"/>
                        <a:lumOff val="25000"/>
                      </a:schemeClr>
                    </a:gs>
                    <a:gs pos="30000">
                      <a:schemeClr val="tx1">
                        <a:lumMod val="65000"/>
                        <a:lumOff val="35000"/>
                      </a:schemeClr>
                    </a:gs>
                  </a:gsLst>
                  <a:lin ang="2700000" scaled="1"/>
                  <a:tileRect/>
                </a:gradFill>
                <a:latin typeface="+mj-lt"/>
                <a:cs typeface="Archer Medium" pitchFamily="50" charset="0"/>
              </a:defRPr>
            </a:lvl1pPr>
          </a:lstStyle>
          <a:p>
            <a:pPr lvl="0"/>
            <a:r>
              <a:rPr lang="en-US" dirty="0"/>
              <a:t>Click to edit Headline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40190" y="752270"/>
            <a:ext cx="850472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 userDrawn="1"/>
        </p:nvSpPr>
        <p:spPr>
          <a:xfrm>
            <a:off x="8634839" y="6390037"/>
            <a:ext cx="420157" cy="46796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1600" b="0" i="0" kern="1200">
                <a:solidFill>
                  <a:srgbClr val="BFBFBF"/>
                </a:solidFill>
                <a:latin typeface="Adelle-Regular"/>
                <a:ea typeface="+mj-ea"/>
                <a:cs typeface="Adelle-Regular"/>
              </a:defRPr>
            </a:lvl1pPr>
          </a:lstStyle>
          <a:p>
            <a:pPr algn="ctr"/>
            <a:fld id="{4A3A383A-65E3-7445-A94C-EEA1B503E42E}" type="slidenum">
              <a:rPr lang="en-US" sz="750" i="1" smtClean="0">
                <a:solidFill>
                  <a:schemeClr val="tx1"/>
                </a:solidFill>
                <a:latin typeface="+mj-lt"/>
              </a:rPr>
              <a:pPr algn="ctr"/>
              <a:t>‹#›</a:t>
            </a:fld>
            <a:endParaRPr lang="en-US" sz="750" i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08490132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/>
          <a:lstStyle/>
          <a:p>
            <a:fld id="{FD7A8F9A-7F21-407D-BFCA-C9D8BC8D9669}" type="datetimeFigureOut">
              <a:rPr lang="en-US" smtClean="0"/>
              <a:pPr/>
              <a:t>1/23/2017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/>
          <a:lstStyle/>
          <a:p>
            <a:fld id="{8B9CD78C-D764-4D28-8514-D8B36608B7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123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356980" y="6492876"/>
            <a:ext cx="4430040" cy="212698"/>
          </a:xfrm>
          <a:prstGeom prst="rect">
            <a:avLst/>
          </a:prstGeom>
        </p:spPr>
        <p:txBody>
          <a:bodyPr/>
          <a:lstStyle>
            <a:lvl1pPr algn="ctr">
              <a:defRPr sz="6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Team 4: Amy Siedlecki, Ram </a:t>
            </a:r>
            <a:r>
              <a:rPr lang="en-US" dirty="0" err="1"/>
              <a:t>Rajagopalan</a:t>
            </a:r>
            <a:r>
              <a:rPr lang="en-US" dirty="0"/>
              <a:t>, </a:t>
            </a:r>
            <a:r>
              <a:rPr lang="en-US" dirty="0" err="1"/>
              <a:t>Rik</a:t>
            </a:r>
            <a:r>
              <a:rPr lang="en-US" dirty="0"/>
              <a:t> Bhattacharya, Sri </a:t>
            </a:r>
            <a:r>
              <a:rPr lang="en-US" dirty="0" err="1"/>
              <a:t>Srinivasan</a:t>
            </a:r>
            <a:r>
              <a:rPr lang="en-US" dirty="0"/>
              <a:t>, and Ted Huang</a:t>
            </a:r>
          </a:p>
        </p:txBody>
      </p:sp>
      <p:pic>
        <p:nvPicPr>
          <p:cNvPr id="6" name="Picture 2" descr="Image result for uconn"/>
          <p:cNvPicPr>
            <a:picLocks noChangeAspect="1" noChangeArrowheads="1"/>
          </p:cNvPicPr>
          <p:nvPr userDrawn="1"/>
        </p:nvPicPr>
        <p:blipFill>
          <a:blip r:embed="rId6"/>
          <a:srcRect/>
          <a:stretch>
            <a:fillRect/>
          </a:stretch>
        </p:blipFill>
        <p:spPr bwMode="auto">
          <a:xfrm>
            <a:off x="133377" y="5857876"/>
            <a:ext cx="847699" cy="84769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66089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84" r:id="rId3"/>
    <p:sldLayoutId id="2147483697" r:id="rId4"/>
  </p:sldLayoutIdLst>
  <p:transition spd="med">
    <p:fade/>
  </p:transition>
  <p:hf sldNum="0" hdr="0" dt="0"/>
  <p:txStyles>
    <p:titleStyle>
      <a:lvl1pPr algn="ctr" defTabSz="342900" rtl="0" eaLnBrk="1" latinLnBrk="0" hangingPunct="1">
        <a:spcBef>
          <a:spcPct val="0"/>
        </a:spcBef>
        <a:buNone/>
        <a:defRPr sz="3300" b="1" i="0" kern="1200">
          <a:gradFill flip="none" rotWithShape="1">
            <a:gsLst>
              <a:gs pos="50000">
                <a:schemeClr val="tx1">
                  <a:lumMod val="75000"/>
                  <a:lumOff val="25000"/>
                </a:schemeClr>
              </a:gs>
              <a:gs pos="50000">
                <a:schemeClr val="tx1">
                  <a:lumMod val="50000"/>
                  <a:lumOff val="50000"/>
                </a:schemeClr>
              </a:gs>
            </a:gsLst>
            <a:lin ang="2700000" scaled="1"/>
            <a:tileRect/>
          </a:gradFill>
          <a:latin typeface="+mj-lt"/>
          <a:ea typeface="+mj-ea"/>
          <a:cs typeface="Archer Semibold" pitchFamily="50" charset="0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Clr>
          <a:schemeClr val="accent5"/>
        </a:buClr>
        <a:buFont typeface="Arial"/>
        <a:buChar char="•"/>
        <a:defRPr sz="1500" b="0" i="0" kern="1200">
          <a:solidFill>
            <a:srgbClr val="062C3A"/>
          </a:solidFill>
          <a:latin typeface="+mj-lt"/>
          <a:ea typeface="+mn-ea"/>
          <a:cs typeface="Gotham" pitchFamily="50" charset="0"/>
        </a:defRPr>
      </a:lvl1pPr>
      <a:lvl2pPr marL="557213" indent="-214313" algn="l" defTabSz="342900" rtl="0" eaLnBrk="1" latinLnBrk="0" hangingPunct="1">
        <a:spcBef>
          <a:spcPct val="20000"/>
        </a:spcBef>
        <a:buClr>
          <a:schemeClr val="accent5"/>
        </a:buClr>
        <a:buFont typeface="Arial"/>
        <a:buChar char="–"/>
        <a:defRPr sz="1350" b="0" i="0" kern="1200">
          <a:solidFill>
            <a:srgbClr val="062C3A"/>
          </a:solidFill>
          <a:latin typeface="+mj-lt"/>
          <a:ea typeface="+mn-ea"/>
          <a:cs typeface="Gotham" pitchFamily="50" charset="0"/>
        </a:defRPr>
      </a:lvl2pPr>
      <a:lvl3pPr marL="857250" indent="-171450" algn="l" defTabSz="342900" rtl="0" eaLnBrk="1" latinLnBrk="0" hangingPunct="1">
        <a:spcBef>
          <a:spcPct val="20000"/>
        </a:spcBef>
        <a:buClr>
          <a:schemeClr val="accent5"/>
        </a:buClr>
        <a:buFont typeface="Arial"/>
        <a:buChar char="•"/>
        <a:defRPr sz="1200" b="0" i="0" kern="1200">
          <a:solidFill>
            <a:srgbClr val="062C3A"/>
          </a:solidFill>
          <a:latin typeface="+mj-lt"/>
          <a:ea typeface="+mn-ea"/>
          <a:cs typeface="Gotham" pitchFamily="50" charset="0"/>
        </a:defRPr>
      </a:lvl3pPr>
      <a:lvl4pPr marL="1200150" indent="-171450" algn="l" defTabSz="342900" rtl="0" eaLnBrk="1" latinLnBrk="0" hangingPunct="1">
        <a:spcBef>
          <a:spcPct val="20000"/>
        </a:spcBef>
        <a:buClr>
          <a:schemeClr val="accent5"/>
        </a:buClr>
        <a:buFont typeface="Arial"/>
        <a:buChar char="–"/>
        <a:defRPr sz="1050" b="0" i="0" kern="1200">
          <a:solidFill>
            <a:srgbClr val="062C3A"/>
          </a:solidFill>
          <a:latin typeface="+mj-lt"/>
          <a:ea typeface="+mn-ea"/>
          <a:cs typeface="Gotham" pitchFamily="50" charset="0"/>
        </a:defRPr>
      </a:lvl4pPr>
      <a:lvl5pPr marL="1543050" indent="-171450" algn="l" defTabSz="342900" rtl="0" eaLnBrk="1" latinLnBrk="0" hangingPunct="1">
        <a:spcBef>
          <a:spcPct val="20000"/>
        </a:spcBef>
        <a:buClr>
          <a:schemeClr val="accent5"/>
        </a:buClr>
        <a:buFont typeface="Arial"/>
        <a:buChar char="»"/>
        <a:defRPr sz="900" b="0" i="0" kern="1200">
          <a:solidFill>
            <a:srgbClr val="062C3A"/>
          </a:solidFill>
          <a:latin typeface="+mj-lt"/>
          <a:ea typeface="+mn-ea"/>
          <a:cs typeface="Gotham" pitchFamily="50" charset="0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historyinanhour.com/2012/10/17/j-bruce-ismay-summary/" TargetMode="External"/><Relationship Id="rId3" Type="http://schemas.openxmlformats.org/officeDocument/2006/relationships/hyperlink" Target="https://en.wikipedia.org/wiki/RMS_Titanic" TargetMode="External"/><Relationship Id="rId7" Type="http://schemas.openxmlformats.org/officeDocument/2006/relationships/hyperlink" Target="http://www.maxwideman.com/guests/meddling/scope.htm" TargetMode="External"/><Relationship Id="rId2" Type="http://schemas.openxmlformats.org/officeDocument/2006/relationships/hyperlink" Target="http://www.titanicfacts.net/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cosmiclog.nbcnews.com/_news/2012/04/01/10970732-10-causes-of-the-titanic-tragedy" TargetMode="External"/><Relationship Id="rId5" Type="http://schemas.openxmlformats.org/officeDocument/2006/relationships/hyperlink" Target="https://www.apm.org.uk/news/titanic-lesson-in-project-management/" TargetMode="External"/><Relationship Id="rId10" Type="http://schemas.openxmlformats.org/officeDocument/2006/relationships/hyperlink" Target="http://www.techrepublic.com/blog/10-things/10-project-management-lessons-from-the-titanic-disaster/" TargetMode="External"/><Relationship Id="rId4" Type="http://schemas.openxmlformats.org/officeDocument/2006/relationships/hyperlink" Target="http://channel.nationalgeographic.com/titanic-100-years/" TargetMode="External"/><Relationship Id="rId9" Type="http://schemas.openxmlformats.org/officeDocument/2006/relationships/hyperlink" Target="http://www.williammurdoch.net/man-07_decision_in_retrospect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Failure of RMS Titanic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685799" y="2865442"/>
            <a:ext cx="4131527" cy="2308724"/>
          </a:xfrm>
        </p:spPr>
        <p:txBody>
          <a:bodyPr>
            <a:normAutofit lnSpcReduction="10000"/>
          </a:bodyPr>
          <a:lstStyle/>
          <a:p>
            <a:r>
              <a:rPr lang="en-US" sz="2000" b="1" dirty="0">
                <a:cs typeface="Calibri" panose="020F0502020204030204" pitchFamily="34" charset="0"/>
              </a:rPr>
              <a:t>Presented by: Team 4</a:t>
            </a:r>
          </a:p>
          <a:p>
            <a:endParaRPr lang="en-US" sz="600" b="1" i="1" dirty="0">
              <a:cs typeface="Calibri" panose="020F0502020204030204" pitchFamily="34" charset="0"/>
            </a:endParaRPr>
          </a:p>
          <a:p>
            <a:r>
              <a:rPr lang="en-US" sz="2000" dirty="0">
                <a:ea typeface="Verdana" panose="020B0604030504040204" pitchFamily="34" charset="0"/>
                <a:cs typeface="Verdana" panose="020B0604030504040204" pitchFamily="34" charset="0"/>
              </a:rPr>
              <a:t>Amy </a:t>
            </a:r>
            <a:r>
              <a:rPr lang="en-US" sz="2000" dirty="0" err="1">
                <a:ea typeface="Verdana" panose="020B0604030504040204" pitchFamily="34" charset="0"/>
                <a:cs typeface="Verdana" panose="020B0604030504040204" pitchFamily="34" charset="0"/>
              </a:rPr>
              <a:t>Siedlecki</a:t>
            </a:r>
            <a:endParaRPr lang="en-US" sz="2000" dirty="0"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z="2000" dirty="0" err="1">
                <a:ea typeface="Verdana" panose="020B0604030504040204" pitchFamily="34" charset="0"/>
                <a:cs typeface="Verdana" panose="020B0604030504040204" pitchFamily="34" charset="0"/>
              </a:rPr>
              <a:t>Sriram</a:t>
            </a:r>
            <a:r>
              <a:rPr lang="en-US" sz="2000" dirty="0"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000" dirty="0" err="1">
                <a:ea typeface="Verdana" panose="020B0604030504040204" pitchFamily="34" charset="0"/>
                <a:cs typeface="Verdana" panose="020B0604030504040204" pitchFamily="34" charset="0"/>
              </a:rPr>
              <a:t>Rajagopalan</a:t>
            </a:r>
            <a:endParaRPr lang="en-US" sz="2000" dirty="0"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z="2000" dirty="0">
                <a:ea typeface="Verdana" panose="020B0604030504040204" pitchFamily="34" charset="0"/>
                <a:cs typeface="Verdana" panose="020B0604030504040204" pitchFamily="34" charset="0"/>
              </a:rPr>
              <a:t>Rikdev Bhattacharya</a:t>
            </a:r>
          </a:p>
          <a:p>
            <a:r>
              <a:rPr lang="en-US" sz="2000" dirty="0" err="1">
                <a:ea typeface="Verdana" panose="020B0604030504040204" pitchFamily="34" charset="0"/>
                <a:cs typeface="Verdana" panose="020B0604030504040204" pitchFamily="34" charset="0"/>
              </a:rPr>
              <a:t>Sriraman</a:t>
            </a:r>
            <a:r>
              <a:rPr lang="en-US" sz="2000" dirty="0">
                <a:ea typeface="Verdana" panose="020B0604030504040204" pitchFamily="34" charset="0"/>
                <a:cs typeface="Verdana" panose="020B0604030504040204" pitchFamily="34" charset="0"/>
              </a:rPr>
              <a:t> Srinivasan</a:t>
            </a:r>
          </a:p>
          <a:p>
            <a:r>
              <a:rPr lang="en-US" sz="2000" dirty="0">
                <a:ea typeface="Verdana" panose="020B0604030504040204" pitchFamily="34" charset="0"/>
                <a:cs typeface="Verdana" panose="020B0604030504040204" pitchFamily="34" charset="0"/>
              </a:rPr>
              <a:t>Chen-</a:t>
            </a:r>
            <a:r>
              <a:rPr lang="en-US" sz="2000" dirty="0" err="1">
                <a:ea typeface="Verdana" panose="020B0604030504040204" pitchFamily="34" charset="0"/>
                <a:cs typeface="Verdana" panose="020B0604030504040204" pitchFamily="34" charset="0"/>
              </a:rPr>
              <a:t>wei</a:t>
            </a:r>
            <a:r>
              <a:rPr lang="en-US" sz="2000" dirty="0">
                <a:ea typeface="Verdana" panose="020B0604030504040204" pitchFamily="34" charset="0"/>
                <a:cs typeface="Verdana" panose="020B0604030504040204" pitchFamily="34" charset="0"/>
              </a:rPr>
              <a:t> Huang</a:t>
            </a:r>
          </a:p>
        </p:txBody>
      </p:sp>
      <p:sp>
        <p:nvSpPr>
          <p:cNvPr id="4" name="Title 4"/>
          <p:cNvSpPr txBox="1">
            <a:spLocks/>
          </p:cNvSpPr>
          <p:nvPr/>
        </p:nvSpPr>
        <p:spPr>
          <a:xfrm>
            <a:off x="685800" y="1814766"/>
            <a:ext cx="6975087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3300" b="0" i="0" kern="1200">
                <a:solidFill>
                  <a:schemeClr val="tx1"/>
                </a:solidFill>
                <a:latin typeface="+mj-lt"/>
                <a:ea typeface="+mj-ea"/>
                <a:cs typeface="Gotham" pitchFamily="50" charset="0"/>
              </a:defRPr>
            </a:lvl1pPr>
          </a:lstStyle>
          <a:p>
            <a:r>
              <a:rPr lang="en-US" sz="1800" b="1" dirty="0"/>
              <a:t>Identifying Systematic Biases that led to the project failure</a:t>
            </a:r>
          </a:p>
        </p:txBody>
      </p: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339725" y="799357"/>
            <a:ext cx="8505192" cy="1505198"/>
          </a:xfr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Captain Smith’s actions driven by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Ismay’s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decisions to maintain the current speed and heading, and leave the bridge at a crucial time, are all the result of overconfidence bias based on his past experience and success.</a:t>
            </a:r>
          </a:p>
          <a:p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Smith instructed the ship to sail at near full speed knowing that the area was full of icebergs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/>
              <a:t>Decision Making During Maiden Voyage</a:t>
            </a:r>
          </a:p>
        </p:txBody>
      </p:sp>
      <p:pic>
        <p:nvPicPr>
          <p:cNvPr id="58370" name="Picture 2" descr="Image result for route of the titanic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33002" y="2638063"/>
            <a:ext cx="6918638" cy="3953507"/>
          </a:xfrm>
          <a:prstGeom prst="rect">
            <a:avLst/>
          </a:prstGeom>
          <a:noFill/>
        </p:spPr>
      </p:pic>
    </p:spTree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/>
              <a:t>Lifeboats</a:t>
            </a:r>
          </a:p>
        </p:txBody>
      </p:sp>
      <p:pic>
        <p:nvPicPr>
          <p:cNvPr id="56322" name="Picture 2" descr="Image result for lifeboats on the titanic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59017" y="3188339"/>
            <a:ext cx="3738180" cy="2598036"/>
          </a:xfrm>
          <a:prstGeom prst="rect">
            <a:avLst/>
          </a:prstGeom>
          <a:noFill/>
        </p:spPr>
      </p:pic>
      <p:sp>
        <p:nvSpPr>
          <p:cNvPr id="2" name="Rectangle 1"/>
          <p:cNvSpPr/>
          <p:nvPr/>
        </p:nvSpPr>
        <p:spPr>
          <a:xfrm>
            <a:off x="339725" y="1003702"/>
            <a:ext cx="4719292" cy="47859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Lifeboats were reduced to provide a better view for first class passengers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Original Plan: 64 Lifeboats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During Voyage: 20 Lifeboats (Sufficient only for 53% of the passengers)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“The Chief Designer, Carlisle resigned over the lifeboat issue, but his concerns were steadfastly ignored by the stakeholders.”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The crew was unprepared for a disaster and did not know how to load the life boats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Many lifeboats left the sinking ship less than full</a:t>
            </a:r>
          </a:p>
        </p:txBody>
      </p:sp>
      <p:pic>
        <p:nvPicPr>
          <p:cNvPr id="1028" name="Picture 4" descr="Image result for lifeboats rms titanic image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4591" y="995569"/>
            <a:ext cx="4060326" cy="1890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4977420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490654" y="1048215"/>
            <a:ext cx="4482790" cy="4672361"/>
          </a:xfr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342900" indent="-342900">
              <a:buAutoNum type="arabicPeriod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Redistribute power: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Bruce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Ismay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made all the decisions with little consideration of potential downfalls</a:t>
            </a:r>
          </a:p>
          <a:p>
            <a:pPr marL="342900" indent="-342900">
              <a:buAutoNum type="arabicPeriod"/>
            </a:pPr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AutoNum type="arabicPeriod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Improve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change control process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including analyses of the potential impact of all individual changes as well as the impact of the combination of changes</a:t>
            </a:r>
          </a:p>
          <a:p>
            <a:pPr marL="342900" indent="-342900">
              <a:buAutoNum type="arabicPeriod" startAt="3"/>
            </a:pPr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AutoNum type="arabicPeriod" startAt="3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Filter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Information Flow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and Improve Communication </a:t>
            </a:r>
          </a:p>
          <a:p>
            <a:pPr marL="342900" indent="-342900">
              <a:buAutoNum type="arabicPeriod" startAt="3"/>
            </a:pPr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AutoNum type="arabicPeriod" startAt="3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Reduce the 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influence of external pressures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/>
              <a:t>Mitigations and Recommendations</a:t>
            </a:r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68" r="22058" b="27390"/>
          <a:stretch/>
        </p:blipFill>
        <p:spPr bwMode="auto">
          <a:xfrm>
            <a:off x="4895386" y="1185051"/>
            <a:ext cx="3859026" cy="2650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339725" y="979702"/>
            <a:ext cx="8505191" cy="2365663"/>
          </a:xfrm>
        </p:spPr>
        <p:txBody>
          <a:bodyPr>
            <a:noAutofit/>
          </a:bodyPr>
          <a:lstStyle/>
          <a:p>
            <a:pPr algn="just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Due to overconfidence of the stakeholders and the majority of the project team, safety was consistently traded off in exchange for further luxury of the ship</a:t>
            </a:r>
          </a:p>
          <a:p>
            <a:pPr lvl="1" algn="just" fontAlgn="base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Improperly constructed bulkheads to create a grander ballroom</a:t>
            </a:r>
          </a:p>
          <a:p>
            <a:pPr lvl="1" algn="just" fontAlgn="base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Fewer lifeboats to provide a better view for 1st class passengers</a:t>
            </a:r>
          </a:p>
          <a:p>
            <a:pPr lvl="1" algn="just" fontAlgn="base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Lack of testing of the ship and training of the crew</a:t>
            </a:r>
          </a:p>
          <a:p>
            <a:pPr lvl="1" algn="just" fontAlgn="base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Poor decision making during the maiden voyage</a:t>
            </a:r>
          </a:p>
          <a:p>
            <a:pPr algn="just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Through redistribution of power, improved change control process, improved communication, and the reduction of external pressures, the failure of the RMS Titanic could have been avoided.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54274" name="Picture 2" descr="Image result for titanic sinki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920272" y="4433195"/>
            <a:ext cx="3536284" cy="2199569"/>
          </a:xfrm>
          <a:prstGeom prst="rect">
            <a:avLst/>
          </a:prstGeom>
          <a:noFill/>
        </p:spPr>
      </p:pic>
    </p:spTree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340190" y="2572268"/>
            <a:ext cx="8504728" cy="951517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6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Questions?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5968061"/>
      </p:ext>
    </p:extLst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340190" y="1022249"/>
            <a:ext cx="8504728" cy="4769380"/>
          </a:xfrm>
        </p:spPr>
        <p:txBody>
          <a:bodyPr/>
          <a:lstStyle/>
          <a:p>
            <a:pPr fontAlgn="base"/>
            <a:r>
              <a:rPr lang="en-US" u="sng" dirty="0">
                <a:hlinkClick r:id="rId2"/>
              </a:rPr>
              <a:t>http://www.titanicfacts.net/</a:t>
            </a:r>
            <a:r>
              <a:rPr lang="en-US" dirty="0"/>
              <a:t> </a:t>
            </a:r>
          </a:p>
          <a:p>
            <a:pPr fontAlgn="base"/>
            <a:r>
              <a:rPr lang="en-US" u="sng" dirty="0">
                <a:hlinkClick r:id="rId3"/>
              </a:rPr>
              <a:t>https://en.wikipedia.org/wiki/RMS_Titanic</a:t>
            </a:r>
            <a:endParaRPr lang="en-US" dirty="0"/>
          </a:p>
          <a:p>
            <a:pPr fontAlgn="base"/>
            <a:r>
              <a:rPr lang="en-US" u="sng" dirty="0">
                <a:hlinkClick r:id="rId4"/>
              </a:rPr>
              <a:t>http://channel.nationalgeographic.com/titanic-100-years/</a:t>
            </a:r>
            <a:endParaRPr lang="en-US" dirty="0"/>
          </a:p>
          <a:p>
            <a:pPr fontAlgn="base"/>
            <a:r>
              <a:rPr lang="en-US" u="sng" dirty="0">
                <a:hlinkClick r:id="rId5"/>
              </a:rPr>
              <a:t>https://www.apm.org.uk/news/titanic-lesson-in-project-management/</a:t>
            </a:r>
            <a:endParaRPr lang="en-US" dirty="0"/>
          </a:p>
          <a:p>
            <a:pPr fontAlgn="base"/>
            <a:r>
              <a:rPr lang="en-US" u="sng" dirty="0">
                <a:hlinkClick r:id="rId6"/>
              </a:rPr>
              <a:t>http://cosmiclog.nbcnews.com/_news/2012/04/01/10970732-10-causes-of-the-titanic-tragedy</a:t>
            </a:r>
            <a:endParaRPr lang="en-US" dirty="0"/>
          </a:p>
          <a:p>
            <a:pPr fontAlgn="base"/>
            <a:r>
              <a:rPr lang="en-US" u="sng" dirty="0">
                <a:hlinkClick r:id="rId7"/>
              </a:rPr>
              <a:t>http://www.maxwideman.com/guests/meddling/scope.htm</a:t>
            </a:r>
            <a:endParaRPr lang="en-US" dirty="0"/>
          </a:p>
          <a:p>
            <a:pPr fontAlgn="base"/>
            <a:r>
              <a:rPr lang="en-US" u="sng" dirty="0">
                <a:hlinkClick r:id="rId8"/>
              </a:rPr>
              <a:t>http://www.historyinanhour.com/2012/10/17/j-bruce-ismay-summary/</a:t>
            </a:r>
            <a:endParaRPr lang="en-US" dirty="0"/>
          </a:p>
          <a:p>
            <a:pPr fontAlgn="base"/>
            <a:r>
              <a:rPr lang="en-US" u="sng" dirty="0">
                <a:hlinkClick r:id="rId9"/>
              </a:rPr>
              <a:t>http://www.williammurdoch.net/man-07_decision_in_retrospect.html</a:t>
            </a:r>
            <a:endParaRPr lang="en-US" dirty="0"/>
          </a:p>
          <a:p>
            <a:r>
              <a:rPr lang="en-US" dirty="0">
                <a:hlinkClick r:id="rId10"/>
              </a:rPr>
              <a:t>http://www.techrepublic.com/blog/10-things/10-project-management-lessons-from-the-titanic-disaster/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/>
              <a:t>References</a:t>
            </a:r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2"/>
          </p:nvPr>
        </p:nvSpPr>
        <p:spPr>
          <a:xfrm>
            <a:off x="340190" y="1022249"/>
            <a:ext cx="6926242" cy="4769380"/>
          </a:xfrm>
        </p:spPr>
        <p:txBody>
          <a:bodyPr>
            <a:normAutofit/>
          </a:bodyPr>
          <a:lstStyle/>
          <a:p>
            <a:pPr marL="214313" indent="-214313" fontAlgn="b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Background of the RMS Titanic</a:t>
            </a:r>
          </a:p>
          <a:p>
            <a:pPr marL="214313" indent="-214313" fontAlgn="b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Definition of Scope</a:t>
            </a:r>
          </a:p>
          <a:p>
            <a:pPr marL="214313" indent="-214313" fontAlgn="b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Key Stakeholder Introduction and Analysis</a:t>
            </a:r>
          </a:p>
          <a:p>
            <a:pPr marL="214313" indent="-214313" fontAlgn="b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Facts of the Failure</a:t>
            </a:r>
          </a:p>
          <a:p>
            <a:pPr marL="214313" indent="-214313" fontAlgn="b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Systematic Bias Definition</a:t>
            </a:r>
          </a:p>
          <a:p>
            <a:pPr marL="214313" indent="-214313" fontAlgn="b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Connecting the Failure to the Systematic Bias</a:t>
            </a:r>
          </a:p>
          <a:p>
            <a:pPr marL="214313" indent="-214313" fontAlgn="b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Mitigation and Recommendations</a:t>
            </a:r>
          </a:p>
          <a:p>
            <a:pPr marL="214313" indent="-214313" fontAlgn="b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Conclusion</a:t>
            </a:r>
          </a:p>
          <a:p>
            <a:pPr marL="214313" indent="-214313" fontAlgn="b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Questions and Answers</a:t>
            </a:r>
          </a:p>
        </p:txBody>
      </p:sp>
      <p:pic>
        <p:nvPicPr>
          <p:cNvPr id="18434" name="Picture 2" descr="Related imag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23785" y="3669165"/>
            <a:ext cx="4979756" cy="280111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96422894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427383" y="1023731"/>
            <a:ext cx="3924295" cy="3607904"/>
          </a:xfrm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As one of three sister ships, Titanic was the largest ship on the water of her time</a:t>
            </a:r>
          </a:p>
          <a:p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Most luxurious ship to be built in 1912 and had the best architecture seen on the sea</a:t>
            </a:r>
          </a:p>
          <a:p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Began its maiden voyage to New York on April 10, 1912, from Southampton, England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/>
              <a:t>Introduction to RMS Titanic</a:t>
            </a:r>
          </a:p>
        </p:txBody>
      </p:sp>
      <p:pic>
        <p:nvPicPr>
          <p:cNvPr id="4" name="Picture Placeholder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01" r="8601"/>
          <a:stretch>
            <a:fillRect/>
          </a:stretch>
        </p:blipFill>
        <p:spPr>
          <a:xfrm>
            <a:off x="4410581" y="936549"/>
            <a:ext cx="4354883" cy="33207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7383" y="4397459"/>
            <a:ext cx="8396985" cy="1323439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numCol="2" rtlCol="0" anchor="ctr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Length: 883 feet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Weight: 52,310 tons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Construction started: 31</a:t>
            </a:r>
            <a:r>
              <a:rPr lang="en-US" sz="1600" baseline="300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</a:t>
            </a: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March1909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Place built: Belfast, Ireland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Designer: Thomas Andrews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First Class Ticket Price: $4,375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Max Number of Passengers: 3,547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# of passengers aboard: 2,223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#of couples on honeymoon: 13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Cost: $7.5 million</a:t>
            </a:r>
          </a:p>
        </p:txBody>
      </p:sp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437321" y="3157617"/>
            <a:ext cx="8407596" cy="1522809"/>
          </a:xfrm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numCol="1" anchor="ctr">
            <a:norm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Speed vs. Luxury and Safety became Safety vs. Luxury and Speed</a:t>
            </a:r>
          </a:p>
          <a:p>
            <a:endParaRPr lang="en-US" sz="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“Practically unsinkable”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/>
              <a:t>Definition of Project Scope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7321" y="954788"/>
            <a:ext cx="3565967" cy="2462213"/>
          </a:xfrm>
          <a:prstGeom prst="rect">
            <a:avLst/>
          </a:prstGeom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marL="342900" indent="-342900"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Building 3 ships over 7 years</a:t>
            </a:r>
          </a:p>
          <a:p>
            <a:pPr marL="342900" indent="-342900">
              <a:buClr>
                <a:schemeClr val="accent5"/>
              </a:buClr>
              <a:buFont typeface="Arial" panose="020B0604020202020204" pitchFamily="34" charset="0"/>
              <a:buChar char="•"/>
            </a:pPr>
            <a:endParaRPr lang="en-US" sz="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Clr>
                <a:schemeClr val="accent5"/>
              </a:buClr>
              <a:buFont typeface="Arial" panose="020B0604020202020204" pitchFamily="34" charset="0"/>
              <a:buChar char="•"/>
            </a:pPr>
            <a:endParaRPr lang="en-US" sz="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75% of revenue was planned to come from first-class passengers</a:t>
            </a:r>
          </a:p>
          <a:p>
            <a:pPr marL="342900" indent="-342900">
              <a:buClr>
                <a:schemeClr val="accent5"/>
              </a:buClr>
              <a:buFont typeface="Arial" panose="020B0604020202020204" pitchFamily="34" charset="0"/>
              <a:buChar char="•"/>
            </a:pPr>
            <a:endParaRPr lang="en-US" sz="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Clr>
                <a:schemeClr val="accent5"/>
              </a:buClr>
              <a:buFont typeface="Arial" panose="020B0604020202020204" pitchFamily="34" charset="0"/>
              <a:buChar char="•"/>
            </a:pPr>
            <a:endParaRPr lang="en-US" sz="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Technology, safety, and luxury were the key drivers</a:t>
            </a:r>
          </a:p>
          <a:p>
            <a:pPr marL="342900" indent="-342900">
              <a:buClr>
                <a:schemeClr val="accent5"/>
              </a:buClr>
              <a:buFont typeface="Arial" panose="020B0604020202020204" pitchFamily="34" charset="0"/>
              <a:buChar char="•"/>
            </a:pPr>
            <a:endParaRPr lang="en-US" sz="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Clr>
                <a:schemeClr val="accent5"/>
              </a:buClr>
              <a:buFont typeface="Arial" panose="020B0604020202020204" pitchFamily="34" charset="0"/>
              <a:buChar char="•"/>
            </a:pPr>
            <a:endParaRPr lang="en-US" sz="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Clr>
                <a:schemeClr val="accent5"/>
              </a:buClr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Speed was an initial tradeoff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7322" y="4436586"/>
            <a:ext cx="8084802" cy="1077218"/>
          </a:xfrm>
          <a:prstGeom prst="rect">
            <a:avLst/>
          </a:prstGeom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The impact of tradeoffs were not analyzed appropriately</a:t>
            </a:r>
          </a:p>
          <a:p>
            <a:pPr>
              <a:buFont typeface="Arial" pitchFamily="34" charset="0"/>
              <a:buChar char="•"/>
            </a:pPr>
            <a:endParaRPr lang="en-US" sz="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itchFamily="34" charset="0"/>
              <a:buChar char="•"/>
            </a:pPr>
            <a:endParaRPr lang="en-US" sz="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Flawed ‘Lessons’ from the RMS Olympic (which had been badly damaged in a collision) were used to modify Titanic’s design</a:t>
            </a:r>
          </a:p>
        </p:txBody>
      </p:sp>
      <p:pic>
        <p:nvPicPr>
          <p:cNvPr id="63490" name="Picture 2" descr="Image result for plans for titanic olympic and britannic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186173" y="1061741"/>
            <a:ext cx="4836711" cy="2418356"/>
          </a:xfrm>
          <a:prstGeom prst="rect">
            <a:avLst/>
          </a:prstGeom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534408332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339726" y="1073426"/>
            <a:ext cx="4899874" cy="4850859"/>
          </a:xfr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 fontAlgn="base">
              <a:buNone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The two stakeholders made decisions which led to the tragedy of titanic</a:t>
            </a:r>
          </a:p>
          <a:p>
            <a:pPr fontAlgn="base"/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fontAlgn="base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Bruce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Ismay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, White Star Chairman </a:t>
            </a:r>
          </a:p>
          <a:p>
            <a:pPr lvl="1" fontAlgn="base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Consistently changed scope without analyzing the impact</a:t>
            </a:r>
          </a:p>
          <a:p>
            <a:pPr lvl="1" fontAlgn="base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Scope changed from Speed vs. Luxury and Safety to Safety vs. Luxury and Speed</a:t>
            </a:r>
          </a:p>
          <a:p>
            <a:pPr lvl="1" fontAlgn="base"/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fontAlgn="base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Edward Smith, the captain of RMS titanic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Captain Smith was very respected in the maritime community with an outstanding track record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More than four decades of sailing experience</a:t>
            </a:r>
          </a:p>
          <a:p>
            <a:pPr lvl="1">
              <a:buNone/>
            </a:pP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/>
              <a:t>Stakeholder Analysis</a:t>
            </a:r>
          </a:p>
        </p:txBody>
      </p:sp>
      <p:pic>
        <p:nvPicPr>
          <p:cNvPr id="62466" name="Picture 2" descr="Image result for bruce ismay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239599" y="1149282"/>
            <a:ext cx="3605318" cy="4704865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6551483" y="5924285"/>
            <a:ext cx="13910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Bruce </a:t>
            </a:r>
            <a:r>
              <a:rPr lang="en-US" sz="1400" b="1" dirty="0" err="1"/>
              <a:t>Ismay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10039333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387621" y="1035906"/>
            <a:ext cx="6400805" cy="4216565"/>
          </a:xfrm>
        </p:spPr>
        <p:txBody>
          <a:bodyPr>
            <a:no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Hit an iceberg at around 23:40 PM on April 14</a:t>
            </a:r>
            <a:r>
              <a:rPr lang="en-US" sz="20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, 1912</a:t>
            </a:r>
          </a:p>
          <a:p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Sank at 02:20 AM two hours and forty minutes later</a:t>
            </a:r>
          </a:p>
          <a:p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RMS Titanic had 2,228  persons aboard</a:t>
            </a:r>
          </a:p>
          <a:p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1,517 fatalities</a:t>
            </a:r>
          </a:p>
          <a:p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World’s biggest peacetime maritime disaster at that time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/>
              <a:t>Facts of Failure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/>
          <a:srcRect l="21130" t="12179" r="60553" b="14231"/>
          <a:stretch/>
        </p:blipFill>
        <p:spPr>
          <a:xfrm>
            <a:off x="6884637" y="866940"/>
            <a:ext cx="1960280" cy="59065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730" y="3259432"/>
            <a:ext cx="3438939" cy="343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34297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/>
              <a:t>Systematic Bias: Overconfidence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17443" y="1007652"/>
            <a:ext cx="8427474" cy="73755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Definition: </a:t>
            </a: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Individuals tend to be overconfident of the infallibility of their judgments when answering moderately to extremely difficult questions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17443" y="1806144"/>
            <a:ext cx="8427473" cy="219831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Psychological bias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Overestimation of one’s actual ability, performance, level of control, or chance of success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People are more sure that they are correct than they should be</a:t>
            </a:r>
          </a:p>
          <a:p>
            <a:pPr marL="342900" indent="-342900"/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227760" y="3736833"/>
            <a:ext cx="2396445" cy="1072825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1. Lack of testing and training before maiden voyage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227760" y="4867820"/>
            <a:ext cx="2396445" cy="97711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3. Poor decision making during maiden voyage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703563" y="3736832"/>
            <a:ext cx="2396445" cy="1072826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2. Inadequacy of design of bulkheads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710032" y="4867820"/>
            <a:ext cx="2396445" cy="977117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b="1" dirty="0">
                <a:latin typeface="Calibri" panose="020F0502020204030204" pitchFamily="34" charset="0"/>
                <a:cs typeface="Calibri" panose="020F0502020204030204" pitchFamily="34" charset="0"/>
              </a:rPr>
              <a:t>4. Decision to remove lifeboats</a:t>
            </a:r>
          </a:p>
        </p:txBody>
      </p:sp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339725" y="1311965"/>
            <a:ext cx="4649717" cy="4045226"/>
          </a:xfr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fontAlgn="base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Key stakeholders decided to forgo normal testing of the ship since it was behind schedule</a:t>
            </a:r>
          </a:p>
          <a:p>
            <a:pPr lvl="1" fontAlgn="base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Sea tests were reduced from 30 days to a half day</a:t>
            </a:r>
          </a:p>
          <a:p>
            <a:pPr lvl="1" fontAlgn="base"/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fontAlgn="base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Crew was unprepared to manage the ship</a:t>
            </a:r>
          </a:p>
          <a:p>
            <a:pPr fontAlgn="base"/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fontAlgn="base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No proper training was given in advance</a:t>
            </a:r>
          </a:p>
          <a:p>
            <a:pPr lvl="1" fontAlgn="base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No mock drills conducted prior to the journey leading to increased loss of life</a:t>
            </a: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/>
              <a:t>Evidence 1: Lack of Testing and Training Before Voyage</a:t>
            </a:r>
          </a:p>
        </p:txBody>
      </p:sp>
      <p:pic>
        <p:nvPicPr>
          <p:cNvPr id="11270" name="Picture 6" descr="Image result for old binoculars imag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99397" y="2114730"/>
            <a:ext cx="2843213" cy="2057401"/>
          </a:xfrm>
          <a:prstGeom prst="rect">
            <a:avLst/>
          </a:prstGeom>
          <a:noFill/>
        </p:spPr>
      </p:pic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339725" y="920972"/>
            <a:ext cx="8505192" cy="2197907"/>
          </a:xfr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fontAlgn="base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Bulkheads of a ship separate the hull into individual watertight compartments so that if there is damage the water will not flood the entire ship</a:t>
            </a:r>
          </a:p>
          <a:p>
            <a:pPr fontAlgn="base"/>
            <a:endParaRPr lang="en-US" sz="5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fontAlgn="base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The RMS Titanic team exhibited overconfidence in two decisions related to the construction of the bulkheads	</a:t>
            </a:r>
          </a:p>
          <a:p>
            <a:pPr lvl="1" fontAlgn="base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In order to provide a grander ballroom, they reduced the height of some of the walls of the bulkheads limiting their effectiveness</a:t>
            </a:r>
          </a:p>
          <a:p>
            <a:pPr lvl="1" fontAlgn="base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They built the ship with the assumption that only one bulkhead would be damaged at a time and were not prepared for more substantial damage</a:t>
            </a: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/>
              <a:t>Evidence 2: Construction of the Bulkheads</a:t>
            </a:r>
          </a:p>
        </p:txBody>
      </p:sp>
      <p:pic>
        <p:nvPicPr>
          <p:cNvPr id="57346" name="Picture 2" descr="https://www.encyclopedia-titanica.org/images/thd_image002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44490" y="4027009"/>
            <a:ext cx="7094439" cy="2608772"/>
          </a:xfrm>
          <a:prstGeom prst="rect">
            <a:avLst/>
          </a:prstGeom>
          <a:noFill/>
        </p:spPr>
      </p:pic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Office Them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8013</TotalTime>
  <Words>1219</Words>
  <Application>Microsoft Office PowerPoint</Application>
  <PresentationFormat>On-screen Show (4:3)</PresentationFormat>
  <Paragraphs>164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Adelle-Regular</vt:lpstr>
      <vt:lpstr>Archer Medium</vt:lpstr>
      <vt:lpstr>Archer Semibold</vt:lpstr>
      <vt:lpstr>Arial</vt:lpstr>
      <vt:lpstr>Calibri</vt:lpstr>
      <vt:lpstr>Gotham</vt:lpstr>
      <vt:lpstr>Verdana</vt:lpstr>
      <vt:lpstr>Office Theme</vt:lpstr>
      <vt:lpstr>Failure of RMS Titanic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Higher One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testing</dc:title>
  <dc:creator>Amy Siedlecki</dc:creator>
  <cp:lastModifiedBy>Rikdev Bhattacharya</cp:lastModifiedBy>
  <cp:revision>543</cp:revision>
  <cp:lastPrinted>2015-04-28T14:23:51Z</cp:lastPrinted>
  <dcterms:created xsi:type="dcterms:W3CDTF">2014-10-28T18:53:57Z</dcterms:created>
  <dcterms:modified xsi:type="dcterms:W3CDTF">2017-01-23T20:54:54Z</dcterms:modified>
</cp:coreProperties>
</file>

<file path=docProps/thumbnail.jpeg>
</file>